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Average"/>
      <p:regular r:id="rId30"/>
    </p:embeddedFont>
    <p:embeddedFont>
      <p:font typeface="Oswald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swald-regular.fntdata"/><Relationship Id="rId30" Type="http://schemas.openxmlformats.org/officeDocument/2006/relationships/font" Target="fonts/Average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2c7df2c188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2c7df2c18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c7df2c188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2c7df2c188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c7df2c188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2c7df2c188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c7df2c188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2c7df2c188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c7df2c188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2c7df2c188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2c7df2c188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2c7df2c188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c7df2c188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2c7df2c188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2ab26b9ea1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2ab26b9ea1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2dc36216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2dc36216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c7df2c18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2c7df2c18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2c7df2c18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2c7df2c18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ab26b9ea1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2ab26b9ea1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2ab26b9ea1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2ab26b9ea1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dc362167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2dc362167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2ab26b9ea1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2ab26b9ea1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2ab26b9ea1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2ab26b9ea1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2de4115ed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2de4115ed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2c7df2c18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2c7df2c18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2c7df2c18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2c7df2c18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2c7df2c18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2c7df2c18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2c7df2c18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2c7df2c18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2c7df2c188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2c7df2c188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2c7df2c18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2c7df2c18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hyperlink" Target="http://drive.google.com/file/d/1RDUBZ9cF38d1cYdtCsE2SOpT04UpiU3r/view" TargetMode="External"/><Relationship Id="rId6" Type="http://schemas.openxmlformats.org/officeDocument/2006/relationships/image" Target="../media/image1.png"/><Relationship Id="rId7" Type="http://schemas.openxmlformats.org/officeDocument/2006/relationships/hyperlink" Target="http://drive.google.com/file/d/1Q_DieJF3k5bILTSwOlU2fGfhPKCKcVdZ/view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Relationship Id="rId5" Type="http://schemas.openxmlformats.org/officeDocument/2006/relationships/hyperlink" Target="http://drive.google.com/file/d/12SH-JCaqr1l16KrNSZpCMf3HMgIGHE_8/view" TargetMode="External"/><Relationship Id="rId6" Type="http://schemas.openxmlformats.org/officeDocument/2006/relationships/image" Target="../media/image1.png"/><Relationship Id="rId7" Type="http://schemas.openxmlformats.org/officeDocument/2006/relationships/hyperlink" Target="http://drive.google.com/file/d/1XXUp9F89Ha18TGArJ8rOLY-WS9WhC0HG/view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27.png"/><Relationship Id="rId5" Type="http://schemas.openxmlformats.org/officeDocument/2006/relationships/hyperlink" Target="http://drive.google.com/file/d/1eYhxoIf63N_WKoQxG5L3PrrlmRslRiU8/view" TargetMode="External"/><Relationship Id="rId6" Type="http://schemas.openxmlformats.org/officeDocument/2006/relationships/image" Target="../media/image1.png"/><Relationship Id="rId7" Type="http://schemas.openxmlformats.org/officeDocument/2006/relationships/hyperlink" Target="http://drive.google.com/file/d/129iLr5sJf3mZQ27I4vndDW4PClOcXkDV/view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hyperlink" Target="http://drive.google.com/file/d/116_NMBOqQj0LGNJzh8OC0NViiIOqq4yL/view" TargetMode="External"/><Relationship Id="rId6" Type="http://schemas.openxmlformats.org/officeDocument/2006/relationships/image" Target="../media/image1.png"/><Relationship Id="rId7" Type="http://schemas.openxmlformats.org/officeDocument/2006/relationships/hyperlink" Target="http://drive.google.com/file/d/1wsEUkWuZe4OGSWyDRaOLcO6IrICwD0vk/view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Relationship Id="rId5" Type="http://schemas.openxmlformats.org/officeDocument/2006/relationships/hyperlink" Target="http://drive.google.com/file/d/1muYc6KH_UxU_GOcdrF-GMH5tWUsO_4sE/view" TargetMode="External"/><Relationship Id="rId6" Type="http://schemas.openxmlformats.org/officeDocument/2006/relationships/image" Target="../media/image1.png"/><Relationship Id="rId7" Type="http://schemas.openxmlformats.org/officeDocument/2006/relationships/hyperlink" Target="http://drive.google.com/file/d/19tBwR3I6JMEdP9bOkjx-GeyrwRGMFn8E/view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hyperlink" Target="http://drive.google.com/file/d/1EqybbAokw8EiUjMJrDIoWF7HN2umgVCe/view" TargetMode="External"/><Relationship Id="rId6" Type="http://schemas.openxmlformats.org/officeDocument/2006/relationships/image" Target="../media/image1.png"/><Relationship Id="rId7" Type="http://schemas.openxmlformats.org/officeDocument/2006/relationships/hyperlink" Target="http://drive.google.com/file/d/1HIjvU9unMmJADR_IRyuFMUoV1OOH4ysI/view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Relationship Id="rId5" Type="http://schemas.openxmlformats.org/officeDocument/2006/relationships/hyperlink" Target="http://drive.google.com/file/d/1CBUtZEIGEQfqJ7RklrSD0GvZFg5xHpOX/view" TargetMode="External"/><Relationship Id="rId6" Type="http://schemas.openxmlformats.org/officeDocument/2006/relationships/image" Target="../media/image1.png"/><Relationship Id="rId7" Type="http://schemas.openxmlformats.org/officeDocument/2006/relationships/hyperlink" Target="http://drive.google.com/file/d/1xuA8zywtNS62kyrXjIqCanWCH-m-GYId/view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gif"/><Relationship Id="rId4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ewan-xu/pyaec" TargetMode="External"/><Relationship Id="rId4" Type="http://schemas.openxmlformats.org/officeDocument/2006/relationships/hyperlink" Target="https://ecs.utdallas.edu/loizou/speech/noizeus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hyperlink" Target="http://drive.google.com/file/d/13fDsnTYXf6n2wglgkOCATe1874lBVYgF/view" TargetMode="External"/><Relationship Id="rId6" Type="http://schemas.openxmlformats.org/officeDocument/2006/relationships/image" Target="../media/image1.png"/><Relationship Id="rId7" Type="http://schemas.openxmlformats.org/officeDocument/2006/relationships/hyperlink" Target="http://drive.google.com/file/d/102I943kkFho-BQQHa32D7YwFimbUOwRU/view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hyperlink" Target="http://drive.google.com/file/d/13fDsnTYXf6n2wglgkOCATe1874lBVYgF/view" TargetMode="External"/><Relationship Id="rId6" Type="http://schemas.openxmlformats.org/officeDocument/2006/relationships/image" Target="../media/image1.png"/><Relationship Id="rId7" Type="http://schemas.openxmlformats.org/officeDocument/2006/relationships/hyperlink" Target="http://drive.google.com/file/d/19orn8XpGfQo11yWaCGU5x6IGcX7czcl7/view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Adaptive Audio Filtering on Dynamic Signals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10: Ankur Sharma and Jonathan Somayajulu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/>
          <p:nvPr/>
        </p:nvSpPr>
        <p:spPr>
          <a:xfrm>
            <a:off x="13175" y="1113000"/>
            <a:ext cx="9130800" cy="403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Kalman Filter: Restaurant (0 dB and 10 dB) </a:t>
            </a: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513"/>
            <a:ext cx="4160749" cy="277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2275" y="1152525"/>
            <a:ext cx="4160749" cy="2773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 title="cleaned_sp10_restaurant_sn0_kal.wa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51775" y="39263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 title="cleaned_sp10_restaurant_sn10_kal.wav">
            <a:hlinkClick r:id="rId7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4050" y="39263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/>
          <p:nvPr/>
        </p:nvSpPr>
        <p:spPr>
          <a:xfrm>
            <a:off x="13175" y="1113000"/>
            <a:ext cx="9130800" cy="403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3"/>
          <p:cNvSpPr txBox="1"/>
          <p:nvPr>
            <p:ph type="title"/>
          </p:nvPr>
        </p:nvSpPr>
        <p:spPr>
          <a:xfrm>
            <a:off x="92200" y="234275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</a:t>
            </a:r>
            <a:r>
              <a:rPr lang="en"/>
              <a:t>Frequency</a:t>
            </a:r>
            <a:r>
              <a:rPr lang="en"/>
              <a:t> Domain Kalman Filter: Exhibition: 0 dB and 10 dB) </a:t>
            </a: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00" y="1277650"/>
            <a:ext cx="4247824" cy="283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5175" y="1277650"/>
            <a:ext cx="4247824" cy="2831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 title="cleaned_sp10_exhibition_sn0_fdkf.wa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87513" y="40576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 title="cleaned_sp10_exhibition_sn10_fdkf.wav">
            <a:hlinkClick r:id="rId7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5425" y="41095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/>
          <p:nvPr/>
        </p:nvSpPr>
        <p:spPr>
          <a:xfrm>
            <a:off x="13175" y="1113000"/>
            <a:ext cx="9130800" cy="403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4"/>
          <p:cNvSpPr txBox="1"/>
          <p:nvPr>
            <p:ph type="title"/>
          </p:nvPr>
        </p:nvSpPr>
        <p:spPr>
          <a:xfrm>
            <a:off x="92200" y="234275"/>
            <a:ext cx="88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Frequency Domain Kalman Filter: Train: 0 dB and 10 dB) </a:t>
            </a:r>
            <a:endParaRPr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00" y="1303875"/>
            <a:ext cx="4297399" cy="286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7800" y="1303867"/>
            <a:ext cx="4297399" cy="2864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 title="cleaned_sp10_train_sn0_fdkf.wa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24650" y="41688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 title="cleaned_sp10_train_sn10_fdkf.wav">
            <a:hlinkClick r:id="rId7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7900" y="41688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/>
          <p:nvPr/>
        </p:nvSpPr>
        <p:spPr>
          <a:xfrm>
            <a:off x="13175" y="1113000"/>
            <a:ext cx="9130800" cy="403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5"/>
          <p:cNvSpPr txBox="1"/>
          <p:nvPr>
            <p:ph type="title"/>
          </p:nvPr>
        </p:nvSpPr>
        <p:spPr>
          <a:xfrm>
            <a:off x="73175" y="240875"/>
            <a:ext cx="901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Frequency Domain Kalman Filter: Restaurant: 0 dB and 10 dB) </a:t>
            </a:r>
            <a:endParaRPr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5" y="1290725"/>
            <a:ext cx="4336924" cy="289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3276" y="1321524"/>
            <a:ext cx="4290698" cy="286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 title="cleaned_sp10_restaurant_sn0_fdkf.wa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35000" y="41820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 title="cleaned_sp10_restaurant_sn10_fdkf.wav">
            <a:hlinkClick r:id="rId7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63875" y="41820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/>
          <p:nvPr/>
        </p:nvSpPr>
        <p:spPr>
          <a:xfrm>
            <a:off x="13175" y="1113000"/>
            <a:ext cx="9130800" cy="403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6"/>
          <p:cNvSpPr txBox="1"/>
          <p:nvPr>
            <p:ph type="title"/>
          </p:nvPr>
        </p:nvSpPr>
        <p:spPr>
          <a:xfrm>
            <a:off x="73175" y="240875"/>
            <a:ext cx="901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Results: Collaborative Functional Link Filter: Exhibition: 0 dB and 10 dB) </a:t>
            </a:r>
            <a:endParaRPr sz="2600"/>
          </a:p>
        </p:txBody>
      </p:sp>
      <p:pic>
        <p:nvPicPr>
          <p:cNvPr id="169" name="Google Shape;1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75" y="1244575"/>
            <a:ext cx="4257900" cy="28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5850" y="1211650"/>
            <a:ext cx="4356638" cy="290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6" title="cleaned_sp10_exhibition_sn0_col.wa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73525" y="41161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6" title="cleaned_sp10_exhibition_sn10_col.wav">
            <a:hlinkClick r:id="rId7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5575" y="41161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/>
          <p:nvPr/>
        </p:nvSpPr>
        <p:spPr>
          <a:xfrm>
            <a:off x="13175" y="1113000"/>
            <a:ext cx="9130800" cy="403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7"/>
          <p:cNvSpPr txBox="1"/>
          <p:nvPr>
            <p:ph type="title"/>
          </p:nvPr>
        </p:nvSpPr>
        <p:spPr>
          <a:xfrm>
            <a:off x="73175" y="240875"/>
            <a:ext cx="901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Results: Collaborative Functional Link Filter: Train: 0 dB and 10 dB) </a:t>
            </a:r>
            <a:endParaRPr sz="2600"/>
          </a:p>
        </p:txBody>
      </p:sp>
      <p:pic>
        <p:nvPicPr>
          <p:cNvPr id="179" name="Google Shape;1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75" y="1213850"/>
            <a:ext cx="4224975" cy="281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1000" y="1240200"/>
            <a:ext cx="4145925" cy="276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 title="cleaned_sp10_train_sn0_col.wa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57063" y="41136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7" title="cleaned_sp10_train_sn10_col.wav">
            <a:hlinkClick r:id="rId7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35363" y="40041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/>
          <p:nvPr/>
        </p:nvSpPr>
        <p:spPr>
          <a:xfrm>
            <a:off x="13175" y="1113000"/>
            <a:ext cx="9130800" cy="403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8"/>
          <p:cNvSpPr txBox="1"/>
          <p:nvPr>
            <p:ph type="title"/>
          </p:nvPr>
        </p:nvSpPr>
        <p:spPr>
          <a:xfrm>
            <a:off x="73175" y="240875"/>
            <a:ext cx="901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Results: Collaborative Functional Link Filter: Restaurant: 0 dB and 10 dB) </a:t>
            </a:r>
            <a:endParaRPr sz="2600"/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75" y="1241425"/>
            <a:ext cx="4094700" cy="272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2450" y="1241425"/>
            <a:ext cx="4094700" cy="272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 title="cleaned_sp10_restaurant_sn0_col.wa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91925" y="397122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 title="cleaned_sp10_restaurant_sn10_col.wav">
            <a:hlinkClick r:id="rId7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01200" y="39712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0" y="184175"/>
            <a:ext cx="4572000" cy="11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80"/>
              <a:t>Do these filters work in low power hardware?</a:t>
            </a:r>
            <a:endParaRPr sz="3480"/>
          </a:p>
        </p:txBody>
      </p:sp>
      <p:pic>
        <p:nvPicPr>
          <p:cNvPr id="198" name="Google Shape;198;p29"/>
          <p:cNvPicPr preferRelativeResize="0"/>
          <p:nvPr/>
        </p:nvPicPr>
        <p:blipFill rotWithShape="1">
          <a:blip r:embed="rId3">
            <a:alphaModFix/>
          </a:blip>
          <a:srcRect b="9823" l="8062" r="1251" t="23757"/>
          <a:stretch/>
        </p:blipFill>
        <p:spPr>
          <a:xfrm>
            <a:off x="4450600" y="1248800"/>
            <a:ext cx="4649400" cy="31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9"/>
          <p:cNvSpPr txBox="1"/>
          <p:nvPr>
            <p:ph idx="2" type="body"/>
          </p:nvPr>
        </p:nvSpPr>
        <p:spPr>
          <a:xfrm>
            <a:off x="265500" y="13282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 FPGA… maybe, but in IC - No!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 cochlea design: there is a comparator which is very noise sensitive.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This comparator is also a source of noise itself.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 noise distribution can never be known before fabrication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Hence, we need an adaptive filter to compensate for the error in each comparator.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0"/>
          <p:cNvPicPr preferRelativeResize="0"/>
          <p:nvPr/>
        </p:nvPicPr>
        <p:blipFill rotWithShape="1">
          <a:blip r:embed="rId3">
            <a:alphaModFix/>
          </a:blip>
          <a:srcRect b="9823" l="8062" r="1251" t="23757"/>
          <a:stretch/>
        </p:blipFill>
        <p:spPr>
          <a:xfrm>
            <a:off x="-78825" y="1044475"/>
            <a:ext cx="4985851" cy="34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0"/>
          <p:cNvSpPr txBox="1"/>
          <p:nvPr/>
        </p:nvSpPr>
        <p:spPr>
          <a:xfrm>
            <a:off x="675200" y="190125"/>
            <a:ext cx="397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Average"/>
                <a:ea typeface="Average"/>
                <a:cs typeface="Average"/>
                <a:sym typeface="Average"/>
              </a:rPr>
              <a:t>Top Level Diagram of the chip</a:t>
            </a:r>
            <a:endParaRPr sz="22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2207" y="0"/>
            <a:ext cx="3461794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30"/>
          <p:cNvCxnSpPr/>
          <p:nvPr/>
        </p:nvCxnSpPr>
        <p:spPr>
          <a:xfrm>
            <a:off x="4930300" y="2762750"/>
            <a:ext cx="63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8" name="Google Shape;208;p30"/>
          <p:cNvSpPr/>
          <p:nvPr/>
        </p:nvSpPr>
        <p:spPr>
          <a:xfrm>
            <a:off x="6982350" y="2514050"/>
            <a:ext cx="231000" cy="248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type="title"/>
          </p:nvPr>
        </p:nvSpPr>
        <p:spPr>
          <a:xfrm>
            <a:off x="311700" y="205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low power hardware adaptation strategy</a:t>
            </a:r>
            <a:endParaRPr/>
          </a:p>
        </p:txBody>
      </p:sp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325" y="876975"/>
            <a:ext cx="7825357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1"/>
          <p:cNvSpPr txBox="1"/>
          <p:nvPr/>
        </p:nvSpPr>
        <p:spPr>
          <a:xfrm>
            <a:off x="4441725" y="4697950"/>
            <a:ext cx="462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Fig 4. The block diagram of adaptive feedback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Background/Motivation 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-39220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4122"/>
              <a:t>Denoising and localizing sources in the presence of noise is a common problem in auditory processing</a:t>
            </a:r>
            <a:endParaRPr sz="4122"/>
          </a:p>
          <a:p>
            <a:pPr indent="-39220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4122"/>
              <a:t>The human ear does this well. Computers? Not so much</a:t>
            </a:r>
            <a:endParaRPr sz="4122"/>
          </a:p>
          <a:p>
            <a:pPr indent="-39220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4122"/>
              <a:t>Noise interruptions - major issue with audio streaming (Zoom, Skype, etc.)</a:t>
            </a:r>
            <a:endParaRPr i="1" sz="4122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the adaptive compensation work?</a:t>
            </a:r>
            <a:endParaRPr/>
          </a:p>
        </p:txBody>
      </p:sp>
      <p:sp>
        <p:nvSpPr>
          <p:cNvPr id="221" name="Google Shape;221;p32"/>
          <p:cNvSpPr txBox="1"/>
          <p:nvPr>
            <p:ph idx="1" type="body"/>
          </p:nvPr>
        </p:nvSpPr>
        <p:spPr>
          <a:xfrm>
            <a:off x="311700" y="1152475"/>
            <a:ext cx="8520600" cy="26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Comparator is a sensitive piece of hardware that determines </a:t>
            </a:r>
            <a:r>
              <a:rPr lang="en"/>
              <a:t>whether</a:t>
            </a:r>
            <a:r>
              <a:rPr lang="en"/>
              <a:t> one signal is higher than the other.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If comparator is leaning more towards one signal, we count these increments.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Depending on the count, we select the 10 most significant bits in gray fashion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This is sent back through the filter as a compensation on top of the biggest capacitor in the circuit.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When the digital bits are </a:t>
            </a:r>
            <a:r>
              <a:rPr lang="en"/>
              <a:t>passed through the low pass filter, we are only left with the DC component of the feedback which changes the common mode of the signal.</a:t>
            </a:r>
            <a:r>
              <a:rPr lang="en"/>
              <a:t> </a:t>
            </a:r>
            <a:endParaRPr/>
          </a:p>
        </p:txBody>
      </p:sp>
      <p:pic>
        <p:nvPicPr>
          <p:cNvPr id="222" name="Google Shape;222;p32"/>
          <p:cNvPicPr preferRelativeResize="0"/>
          <p:nvPr/>
        </p:nvPicPr>
        <p:blipFill rotWithShape="1">
          <a:blip r:embed="rId3">
            <a:alphaModFix/>
          </a:blip>
          <a:srcRect b="0" l="0" r="0" t="50985"/>
          <a:stretch/>
        </p:blipFill>
        <p:spPr>
          <a:xfrm>
            <a:off x="5494150" y="3544475"/>
            <a:ext cx="2952750" cy="154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225" y="3651075"/>
            <a:ext cx="3335649" cy="1234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32"/>
          <p:cNvCxnSpPr/>
          <p:nvPr/>
        </p:nvCxnSpPr>
        <p:spPr>
          <a:xfrm>
            <a:off x="4690450" y="4352875"/>
            <a:ext cx="550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5" name="Google Shape;225;p32"/>
          <p:cNvSpPr txBox="1"/>
          <p:nvPr/>
        </p:nvSpPr>
        <p:spPr>
          <a:xfrm>
            <a:off x="1354750" y="4814825"/>
            <a:ext cx="381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Fig 5. Digital to analog </a:t>
            </a:r>
            <a:r>
              <a:rPr lang="en" sz="100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conversion</a:t>
            </a:r>
            <a:r>
              <a:rPr lang="en" sz="100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 (Monolithic power systems)</a:t>
            </a:r>
            <a:endParaRPr sz="100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>
            <p:ph type="title"/>
          </p:nvPr>
        </p:nvSpPr>
        <p:spPr>
          <a:xfrm>
            <a:off x="311700" y="178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of the compensated filter</a:t>
            </a:r>
            <a:endParaRPr/>
          </a:p>
        </p:txBody>
      </p:sp>
      <p:pic>
        <p:nvPicPr>
          <p:cNvPr id="231" name="Google Shape;2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3700" y="1022450"/>
            <a:ext cx="6150298" cy="3543626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3"/>
          <p:cNvSpPr txBox="1"/>
          <p:nvPr/>
        </p:nvSpPr>
        <p:spPr>
          <a:xfrm>
            <a:off x="248725" y="1039563"/>
            <a:ext cx="2523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Initial common mode of the signal: 500mV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Compensated common mode of the signal: 550mV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This change is extremely important for the sensitivity of our comparator.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to add in the final report:</a:t>
            </a:r>
            <a:endParaRPr/>
          </a:p>
        </p:txBody>
      </p:sp>
      <p:sp>
        <p:nvSpPr>
          <p:cNvPr id="238" name="Google Shape;238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Simulink models for various filters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Details of more adaptive filters tested and their results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44" name="Google Shape;244;p35"/>
          <p:cNvSpPr txBox="1"/>
          <p:nvPr>
            <p:ph idx="1" type="body"/>
          </p:nvPr>
        </p:nvSpPr>
        <p:spPr>
          <a:xfrm>
            <a:off x="311700" y="1017725"/>
            <a:ext cx="8520600" cy="38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Edwards, Robert Timothy. Time-frequency acoustic processing and recognition: Analysis and analog VLSI implementations. The Johns Hopkins University, 1999.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https://github.com/ewan-xu/pyaec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Sarpeshkar, R. (2010). Ultra Low Power Bioelectronics: Fundamentals, Biomedical Applications, and Bio-Inspired Systems. Cambridge: Cambridge University Press. doi:10.1017/CBO9780511841446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J.M. Kates. Accurate tuning curves in a cochlear model. IEEE Transactions on Speech and Audio Processing, 1(4):453–462, 1993. doi: 10.1109/89.242491.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Alfredo Rosado-Mu˜noz, Manuel Bataller-Mompe´an, Emilio Soria-Olivas, Claudio Scarante, and Juan F Guerrero-Mart´ınez. Fpga implementation of an adaptive filter robust to impulsive noise: Two approaches. IEEE Transactions on Industrial Electronics, 58(3):860–870, 2009.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https://ecs.utdallas.edu/loizou/speech/noizeus/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657"/>
              <a:buAutoNum type="arabicPeriod"/>
            </a:pPr>
            <a:r>
              <a:rPr lang="en" sz="1788"/>
              <a:t>Hu, Y. and Loizou, P. (2007). “Subjective evaluation and comparison of speech enhancement algorithms,” </a:t>
            </a:r>
            <a:r>
              <a:rPr i="1" lang="en" sz="1788"/>
              <a:t>Speech Communication</a:t>
            </a:r>
            <a:r>
              <a:rPr lang="en" sz="1788"/>
              <a:t>, 49, 588-601.</a:t>
            </a:r>
            <a:endParaRPr sz="1788"/>
          </a:p>
          <a:p>
            <a:pPr indent="-320172" lvl="0" marL="457200" rtl="0" algn="l">
              <a:spcBef>
                <a:spcPts val="0"/>
              </a:spcBef>
              <a:spcAft>
                <a:spcPts val="0"/>
              </a:spcAft>
              <a:buSzPct val="111761"/>
              <a:buAutoNum type="arabicPeriod"/>
            </a:pPr>
            <a:r>
              <a:rPr lang="en" sz="1843"/>
              <a:t>M. Dentino, J. McCool and B. Widrow, "Adaptive filtering in the frequency domain," in </a:t>
            </a:r>
            <a:r>
              <a:rPr i="1" lang="en" sz="1843"/>
              <a:t>Proceedings of the IEEE</a:t>
            </a:r>
            <a:r>
              <a:rPr lang="en" sz="1843"/>
              <a:t>, vol. 66, no. 12, pp. 1658-1659, Dec. 1978, doi: 10.1109/PROC.1978.11177.</a:t>
            </a:r>
            <a:endParaRPr sz="1843"/>
          </a:p>
          <a:p>
            <a:pPr indent="-31053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843"/>
              <a:t>Vasconuelos, M. (2022). </a:t>
            </a:r>
            <a:r>
              <a:rPr i="1" lang="en" sz="1843"/>
              <a:t>Kalman Filter </a:t>
            </a:r>
            <a:r>
              <a:rPr lang="en" sz="1843"/>
              <a:t>[PowerPoint Slides].</a:t>
            </a:r>
            <a:endParaRPr sz="1843"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11377"/>
              <a:buAutoNum type="arabicPeriod"/>
            </a:pPr>
            <a:r>
              <a:rPr lang="en" sz="1616"/>
              <a:t>Zhao, S., Zhang, L., &amp; Lu, W. (2021). A generalized collaborative functional link adaptive filter for Nonlinear Active Noise Control. </a:t>
            </a:r>
            <a:r>
              <a:rPr i="1" lang="en" sz="1616"/>
              <a:t>Applied Acoustics</a:t>
            </a:r>
            <a:r>
              <a:rPr lang="en" sz="1616"/>
              <a:t>, </a:t>
            </a:r>
            <a:r>
              <a:rPr i="1" lang="en" sz="1616"/>
              <a:t>175</a:t>
            </a:r>
            <a:r>
              <a:rPr lang="en" sz="1616"/>
              <a:t>, 107799. https://doi.org/10.1016/j.apacoust.2020.107799</a:t>
            </a:r>
            <a:endParaRPr sz="2304"/>
          </a:p>
          <a:p>
            <a:pPr indent="-30808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788"/>
              <a:t>https://drive.google.com/drive/u/3/folders/1CNKlnhV81SYNPVJQHtsb5NWO_7mVxgnF</a:t>
            </a:r>
            <a:endParaRPr sz="1788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/>
          <p:nvPr>
            <p:ph type="title"/>
          </p:nvPr>
        </p:nvSpPr>
        <p:spPr>
          <a:xfrm>
            <a:off x="4004250" y="2285400"/>
            <a:ext cx="113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93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lang="en" sz="2700"/>
              <a:t>Goals </a:t>
            </a:r>
            <a:endParaRPr sz="2700"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607175"/>
            <a:ext cx="8520600" cy="43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81"/>
          </a:p>
          <a:p>
            <a:pPr indent="-395358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8080"/>
              <a:t>To implement adaptive filtering techniques in an auditory focused, dynamic application in order to reduce or eliminate noise to a sufficient level</a:t>
            </a:r>
            <a:endParaRPr sz="8080"/>
          </a:p>
          <a:p>
            <a:pPr indent="-3953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8080"/>
              <a:t>Demonstrate and test various filtering techniques to propose what the best solution could be</a:t>
            </a:r>
            <a:endParaRPr sz="8080"/>
          </a:p>
          <a:p>
            <a:pPr indent="-3953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8080"/>
              <a:t>Propose and/or implement a hardware solution based on the best filter design</a:t>
            </a:r>
            <a:endParaRPr sz="4399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Audio samples from Noizeus website (6)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Algorithms processed audio samples at three different SNRs: 0 dB (baseline), 5 dB, and 10 dB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used three different filter types: time, </a:t>
            </a:r>
            <a:r>
              <a:rPr lang="en"/>
              <a:t>frequency, and collaborative functional link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Multiple speech sources were tested with various noise sources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will focus on one speech and noise combination (Restaurant, Train, Exhibition Hall) at </a:t>
            </a:r>
            <a:r>
              <a:rPr lang="en"/>
              <a:t>0 dB and 10 dB SNR levels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on Time Domain Filter: Kalman Filter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288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Comprised of Hidden State Variable (System) and Observed Variable (Measurement) Equations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Generalization of the RLS filter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Benefits: </a:t>
            </a:r>
            <a:endParaRPr/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Allows for filter adaptivity (improvement on Wiener Filter)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Shortcomings: </a:t>
            </a:r>
            <a:endParaRPr/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Must derive the state prediction correlation matrix through direct observation (must be known)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8400" y="1391109"/>
            <a:ext cx="5593950" cy="23612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4098975" y="3752375"/>
            <a:ext cx="4192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Figure 1: Kalman Filter Block Diagram (9)</a:t>
            </a:r>
            <a:endParaRPr sz="13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Background on Frequency Domain Filter: Frequency Domain Kalman Filter</a:t>
            </a:r>
            <a:endParaRPr sz="2400"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144875" y="1152475"/>
            <a:ext cx="383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Kalman Filter run in frequency domain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More useful for filtering audio components and </a:t>
            </a:r>
            <a:r>
              <a:rPr lang="en"/>
              <a:t>frequency</a:t>
            </a:r>
            <a:r>
              <a:rPr lang="en"/>
              <a:t> specific adaptive filtering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Has the same shortcomings of the time domain Kalman filter</a:t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0100" y="1170125"/>
            <a:ext cx="4861500" cy="3146387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/>
        </p:nvSpPr>
        <p:spPr>
          <a:xfrm>
            <a:off x="4155625" y="4478325"/>
            <a:ext cx="483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Figure 2: Adaptive Filtering in Frequency Domain (8)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Background: </a:t>
            </a:r>
            <a:r>
              <a:rPr lang="en"/>
              <a:t>Collaborative Functional Link Adaptive Filter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52475"/>
            <a:ext cx="3666900" cy="36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Filter architecture includes a linear filter and a non linear filter in “collaboration”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Noise error correction feedback loop is driven by LMS algorithm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d(n) driven by a combination of nonlinear and linear filtering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Benefits: 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Adaptivity and error information is driven by </a:t>
            </a:r>
            <a:r>
              <a:rPr lang="en" sz="1400"/>
              <a:t>correlation</a:t>
            </a:r>
            <a:r>
              <a:rPr lang="en" sz="1400"/>
              <a:t> between nonlinear and linear filters and information exchange between the two filters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6125" y="1152475"/>
            <a:ext cx="4853724" cy="235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/>
        </p:nvSpPr>
        <p:spPr>
          <a:xfrm>
            <a:off x="4185588" y="3560025"/>
            <a:ext cx="483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Figure 3: Block Diagram of Collaborative Function LInk Adaptive Filter (10)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/>
          <p:nvPr/>
        </p:nvSpPr>
        <p:spPr>
          <a:xfrm>
            <a:off x="0" y="1017728"/>
            <a:ext cx="9144000" cy="412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Kalman Filter: Exhibition hall 0 dB and 10 dB</a:t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25" y="1116600"/>
            <a:ext cx="4430175" cy="295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9138" y="1149175"/>
            <a:ext cx="4332413" cy="288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 title="cleaned_sp10_train_sn0_kal.wa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24625" y="407002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 title="cleaned_sp10_exhibition_sn10_kal.wav">
            <a:hlinkClick r:id="rId7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6750" y="40700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/>
        </p:nvSpPr>
        <p:spPr>
          <a:xfrm>
            <a:off x="13175" y="1113000"/>
            <a:ext cx="9130800" cy="403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Kalman Filter: Train (0 dB and 10 dB) </a:t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5" y="1211800"/>
            <a:ext cx="4274400" cy="2849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5125" y="1197525"/>
            <a:ext cx="4317176" cy="28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 title="cleaned_sp10_train_sn0_kal.wa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7750" y="40613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 title="cleaned_sp10_train_sn10_kal.wav">
            <a:hlinkClick r:id="rId7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45113" y="406137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